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5" r:id="rId3"/>
    <p:sldId id="311" r:id="rId4"/>
    <p:sldId id="312" r:id="rId5"/>
    <p:sldId id="313" r:id="rId6"/>
    <p:sldId id="314" r:id="rId7"/>
    <p:sldId id="286" r:id="rId8"/>
    <p:sldId id="316" r:id="rId9"/>
    <p:sldId id="317" r:id="rId10"/>
    <p:sldId id="318" r:id="rId11"/>
    <p:sldId id="319" r:id="rId12"/>
    <p:sldId id="320" r:id="rId13"/>
    <p:sldId id="321" r:id="rId14"/>
  </p:sldIdLst>
  <p:sldSz cx="9144000" cy="6858000" type="screen4x3"/>
  <p:notesSz cx="6858000" cy="9313863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VE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2"/>
    <a:srgbClr val="F4894E"/>
    <a:srgbClr val="FF6969"/>
    <a:srgbClr val="8F8FCB"/>
    <a:srgbClr val="FF9797"/>
    <a:srgbClr val="FF5050"/>
    <a:srgbClr val="0033CC"/>
    <a:srgbClr val="0000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6" autoAdjust="0"/>
    <p:restoredTop sz="93768" autoAdjust="0"/>
  </p:normalViewPr>
  <p:slideViewPr>
    <p:cSldViewPr>
      <p:cViewPr>
        <p:scale>
          <a:sx n="87" d="100"/>
          <a:sy n="87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632" y="-108"/>
      </p:cViewPr>
      <p:guideLst>
        <p:guide orient="horz" pos="29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98500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DCCBAE27-EB42-4596-A38E-C21FCCE21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BABCAC-70EE-41F4-971B-39384793336E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C75723-72AB-4EF8-9712-D40F7192C2F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678A99-11CD-4D03-A3FC-15B662E504D8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/>
          <p:nvPr/>
        </p:nvSpPr>
        <p:spPr>
          <a:xfrm>
            <a:off x="904875" y="4816475"/>
            <a:ext cx="7315200" cy="13557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1"/>
          <p:cNvSpPr/>
          <p:nvPr/>
        </p:nvSpPr>
        <p:spPr>
          <a:xfrm>
            <a:off x="904875" y="4800600"/>
            <a:ext cx="238125" cy="13716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977765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E577-7C8F-4764-AC2C-682DA75DC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DD7B-B447-4546-AEEC-34056B96D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 cstate="print">
            <a:alphaModFix amt="47000"/>
            <a:lum/>
          </a:blip>
          <a:srcRect/>
          <a:stretch>
            <a:fillRect t="13000" r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500306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F075EB-2A24-4F42-834B-14B675212391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B4A5-D0B6-4DA4-94F3-4B00018BE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62A2-0A9F-406E-90F2-9555E8A44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EB45-AE37-4B88-823D-2F6D52F61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207-75A2-4B18-9295-C4D330B59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554C-62FF-4D9A-92E0-19B35AEA5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A965-7AA2-4AB6-8D29-49B0D2C1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C3BE-2FD7-4B5D-978D-4C115A84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EB31-8102-4244-AAE2-681406C9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208C3EED-69B8-42AD-A629-0A5E7A527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0" r:id="rId4"/>
    <p:sldLayoutId id="2147483719" r:id="rId5"/>
    <p:sldLayoutId id="2147483724" r:id="rId6"/>
    <p:sldLayoutId id="2147483725" r:id="rId7"/>
    <p:sldLayoutId id="2147483726" r:id="rId8"/>
    <p:sldLayoutId id="2147483727" r:id="rId9"/>
    <p:sldLayoutId id="2147483718" r:id="rId10"/>
    <p:sldLayoutId id="2147483728" r:id="rId11"/>
    <p:sldLayoutId id="214748372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0213" y="2208213"/>
            <a:ext cx="6024562" cy="769937"/>
          </a:xfrm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 Strategy &amp; Programs 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600200" y="2286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2060"/>
                </a:solidFill>
              </a:rPr>
              <a:t>Ազգային սոցիալական բնակարանային ասոցիացիա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1371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6248400"/>
            <a:ext cx="2895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cs typeface="+mn-cs"/>
              </a:rPr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14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հոկտեմբերի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, 2014թ.</a:t>
            </a:r>
            <a:endParaRPr lang="en-US" sz="1600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58863"/>
            <a:ext cx="6713538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4953000"/>
            <a:ext cx="6248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ԱՍԲԱ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հիմնադրամի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 և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Դիլիջանի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համայնքի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գործընկերությունը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՝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քաղաքի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բնակարանային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ֆոնդի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արդիականացման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 </a:t>
            </a:r>
            <a:r>
              <a:rPr lang="en-US" sz="2200" b="1" i="1" dirty="0" err="1">
                <a:solidFill>
                  <a:schemeClr val="bg2">
                    <a:lumMod val="25000"/>
                  </a:schemeClr>
                </a:solidFill>
                <a:cs typeface="+mn-cs"/>
              </a:rPr>
              <a:t>գործում</a:t>
            </a:r>
            <a:endParaRPr lang="en-US" sz="2200" b="1" i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Sona\Desktop\Graphic1.jpg"/>
          <p:cNvPicPr>
            <a:picLocks noChangeAspect="1" noChangeArrowheads="1"/>
          </p:cNvPicPr>
          <p:nvPr/>
        </p:nvPicPr>
        <p:blipFill>
          <a:blip r:embed="rId2"/>
          <a:srcRect l="2257" t="3052" r="2933" b="5405"/>
          <a:stretch>
            <a:fillRect/>
          </a:stretch>
        </p:blipFill>
        <p:spPr bwMode="auto">
          <a:xfrm rot="898333">
            <a:off x="5281613" y="2089150"/>
            <a:ext cx="3521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0" descr="1"/>
          <p:cNvPicPr>
            <a:picLocks noGrp="1"/>
          </p:cNvPicPr>
          <p:nvPr>
            <p:ph idx="1"/>
          </p:nvPr>
        </p:nvPicPr>
        <p:blipFill>
          <a:blip r:embed="rId3">
            <a:lum bright="-10000" contrast="12000"/>
          </a:blip>
          <a:srcRect/>
          <a:stretch>
            <a:fillRect/>
          </a:stretch>
        </p:blipFill>
        <p:spPr>
          <a:xfrm rot="20869887">
            <a:off x="420688" y="2100263"/>
            <a:ext cx="3538537" cy="2200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26341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Նախագծի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տեղայնացում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և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վերջնական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տարբերակի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մշակում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քաղաքապետարանի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հետ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միասին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5334000" y="5891213"/>
            <a:ext cx="3657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/>
              <a:t>Նախագիծը մշակվել է “Ստորակետ” ճարտարապետական արվեստանոցի կողմից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7000" contrast="18000"/>
          </a:blip>
          <a:srcRect l="5508" t="18211" r="6363"/>
          <a:stretch>
            <a:fillRect/>
          </a:stretch>
        </p:blipFill>
        <p:spPr>
          <a:xfrm>
            <a:off x="1447800" y="3981968"/>
            <a:ext cx="4112930" cy="2376491"/>
          </a:xfrm>
          <a:prstGeom prst="round2DiagRect">
            <a:avLst>
              <a:gd name="adj1" fmla="val 44211"/>
              <a:gd name="adj2" fmla="val 0"/>
            </a:avLst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28845">
            <a:off x="730250" y="2719388"/>
            <a:ext cx="3976688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44780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Նախագծի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էներգախնայողության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վերլուծություն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և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վերաձևավորված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նախագծի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քննարկում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համայնքի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հետ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1" name="Picture 2" descr="C:\Users\Sona\Desktop\Graphic1.jpg"/>
          <p:cNvPicPr>
            <a:picLocks noChangeAspect="1" noChangeArrowheads="1"/>
          </p:cNvPicPr>
          <p:nvPr/>
        </p:nvPicPr>
        <p:blipFill>
          <a:blip r:embed="rId4"/>
          <a:srcRect l="2257" t="6795" r="2933" b="5405"/>
          <a:stretch>
            <a:fillRect/>
          </a:stretch>
        </p:blipFill>
        <p:spPr bwMode="auto">
          <a:xfrm rot="-547218">
            <a:off x="317500" y="315913"/>
            <a:ext cx="36957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76200" y="2514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y-AM" sz="1600" b="1" i="1"/>
              <a:t>Ն</a:t>
            </a:r>
            <a:r>
              <a:rPr lang="en-US" sz="1600" b="1" i="1"/>
              <a:t>ախնական տարբերակ</a:t>
            </a: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0" y="4749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i="1"/>
              <a:t>էներգաարդյունավետ նախագիծ</a:t>
            </a:r>
          </a:p>
        </p:txBody>
      </p:sp>
      <p:pic>
        <p:nvPicPr>
          <p:cNvPr id="27654" name="Picture 10" descr="PC170007.jpg"/>
          <p:cNvPicPr>
            <a:picLocks noChangeAspect="1"/>
          </p:cNvPicPr>
          <p:nvPr/>
        </p:nvPicPr>
        <p:blipFill>
          <a:blip r:embed="rId5">
            <a:lum bright="12000" contrast="2000"/>
          </a:blip>
          <a:srcRect t="25714" r="16429"/>
          <a:stretch>
            <a:fillRect/>
          </a:stretch>
        </p:blipFill>
        <p:spPr bwMode="auto">
          <a:xfrm rot="1016984">
            <a:off x="4516438" y="1012825"/>
            <a:ext cx="42322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r="10896"/>
          <a:stretch>
            <a:fillRect/>
          </a:stretch>
        </p:blipFill>
        <p:spPr bwMode="auto">
          <a:xfrm>
            <a:off x="246063" y="1905000"/>
            <a:ext cx="43259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11" descr="_MG_9403.jpg"/>
          <p:cNvPicPr>
            <a:picLocks noChangeAspect="1"/>
          </p:cNvPicPr>
          <p:nvPr/>
        </p:nvPicPr>
        <p:blipFill>
          <a:blip r:embed="rId3">
            <a:lum bright="-6000"/>
          </a:blip>
          <a:srcRect l="2602" t="15298" r="4530" b="15237"/>
          <a:stretch>
            <a:fillRect/>
          </a:stretch>
        </p:blipFill>
        <p:spPr bwMode="auto">
          <a:xfrm>
            <a:off x="4876800" y="2209800"/>
            <a:ext cx="4075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52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Ծրագրի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1-ին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փուլի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ավարտին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հանդիպում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համայնքի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հետ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՝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ծրագրի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պայմանների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և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գնային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քաղաքականության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ներկայացման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նպատակով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700" name="Picture 12" descr="IMG_9353.jpg"/>
          <p:cNvPicPr>
            <a:picLocks noChangeAspect="1"/>
          </p:cNvPicPr>
          <p:nvPr/>
        </p:nvPicPr>
        <p:blipFill>
          <a:blip r:embed="rId4">
            <a:lum bright="-8000"/>
          </a:blip>
          <a:srcRect t="14287" b="12605"/>
          <a:stretch>
            <a:fillRect/>
          </a:stretch>
        </p:blipFill>
        <p:spPr bwMode="auto">
          <a:xfrm>
            <a:off x="3505200" y="4343400"/>
            <a:ext cx="4168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359023"/>
            <a:ext cx="7086600" cy="3986213"/>
          </a:xfrm>
          <a:prstGeom prst="roundRect">
            <a:avLst/>
          </a:prstGeom>
        </p:spPr>
      </p:pic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685800" y="152400"/>
            <a:ext cx="7848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400" b="1" i="1">
                <a:solidFill>
                  <a:srgbClr val="C00000"/>
                </a:solidFill>
              </a:rPr>
              <a:t>Սիրով սպասում ենք Ձեզ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3400" b="1" i="1">
                <a:solidFill>
                  <a:srgbClr val="C00000"/>
                </a:solidFill>
              </a:rPr>
              <a:t>Դիլիջան բնակարանային համալիրում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13000" r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371600"/>
            <a:ext cx="8572500" cy="5272088"/>
          </a:xfrm>
        </p:spPr>
        <p:txBody>
          <a:bodyPr>
            <a:normAutofit fontScale="92500"/>
          </a:bodyPr>
          <a:lstStyle/>
          <a:p>
            <a:pPr marL="274320" indent="-274320" algn="just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ԱՍԲԱ –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Ազգային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սոցիալական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բնակարանային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ասոցիացիան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եկամուտ չհետապնդող հիմնադրամ է, որի նպատակն է Հայաստանում խթանել ցածր և միջին եկամուտ ունեցող ընտանիքների համար կայուն բնակարանների զարգացումը:</a:t>
            </a:r>
          </a:p>
          <a:p>
            <a:pPr marL="274320" indent="-274320" algn="just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ԱՍԲԱ հիմնադրամը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 ստեղծվել է 2010թ. հայ-հոլանդական համագործակցության արդյունքում:</a:t>
            </a:r>
            <a:endParaRPr lang="en-US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lvl="1" indent="-274320" algn="just" fontAlgn="auto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2013թ.-ից ԱՍԲԱ-ն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CECODHAS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Եվրոպական բնակարանային կազմակերպությունների դաշինքի ասոցացված անդամ է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274320" indent="-274320" algn="just" fontAlgn="auto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</a:rPr>
              <a:t>Առաքելությունը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՝ 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b="1" i="1" dirty="0" smtClean="0"/>
              <a:t>	</a:t>
            </a:r>
            <a:r>
              <a:rPr lang="ru-RU" sz="2500" b="1" dirty="0" smtClean="0">
                <a:solidFill>
                  <a:srgbClr val="C00000"/>
                </a:solidFill>
              </a:rPr>
              <a:t>Հայաստանի քաղաքացիների համար ստեղծել հուսալի և հասանելի բնակարան ունենալու հնարավորություն:</a:t>
            </a:r>
            <a:r>
              <a:rPr lang="en-GB" sz="25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285720" y="214290"/>
            <a:ext cx="8572560" cy="714380"/>
          </a:xfrm>
          <a:prstGeom prst="round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ԱՍԲԱ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առաքելությունը</a:t>
            </a:r>
            <a:endParaRPr lang="en-US" sz="3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01050" cy="3657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500" smtClean="0"/>
              <a:t>Ա</a:t>
            </a:r>
            <a:r>
              <a:rPr lang="hy-AM" sz="1500" smtClean="0"/>
              <a:t>ռ</a:t>
            </a:r>
            <a:r>
              <a:rPr lang="en-US" sz="1500" smtClean="0"/>
              <a:t>աջին ներդրումային նախաձեռնությունը Հայաստանի սոցիալական և մատչելի բնակարանային ոլորտում: </a:t>
            </a:r>
          </a:p>
          <a:p>
            <a:pPr>
              <a:spcAft>
                <a:spcPts val="600"/>
              </a:spcAft>
            </a:pPr>
            <a:r>
              <a:rPr lang="en-US" sz="1500" smtClean="0"/>
              <a:t>Ծրագիրը ստեղծվել է Դիլիջանի քաղաքապետարանի  հետ համագործակցության արդյունքում՝ Քաղաքապետարանը արտոնյալ պայմաններով տրամադրում է հողատարածք և անավարտ շինություն, ինչպես նաև ապահովում անհրաժեշտ ենթակառուցվածքներով</a:t>
            </a:r>
          </a:p>
          <a:p>
            <a:pPr>
              <a:spcAft>
                <a:spcPts val="600"/>
              </a:spcAft>
            </a:pPr>
            <a:r>
              <a:rPr lang="en-US" sz="1500" smtClean="0"/>
              <a:t>Ծրագիրն իրականացվում է փուլերով: Առաջին փուլը նախատեսում է մոտ 50 բնակարանի և ենթակառուցվածքների կառուցում </a:t>
            </a:r>
            <a:r>
              <a:rPr lang="en-US" sz="1500" smtClean="0">
                <a:solidFill>
                  <a:srgbClr val="C00000"/>
                </a:solidFill>
              </a:rPr>
              <a:t>1.1 հա հողատարածքի </a:t>
            </a:r>
            <a:r>
              <a:rPr lang="en-US" sz="1500" smtClean="0"/>
              <a:t>վրա:  Ծրագրի երկրորդ փուլով կկառուցվեն ևս 150 բնակարան ընդհանուր </a:t>
            </a:r>
            <a:r>
              <a:rPr lang="en-US" sz="1500" smtClean="0">
                <a:solidFill>
                  <a:srgbClr val="C00000"/>
                </a:solidFill>
              </a:rPr>
              <a:t>3.3 հա հողատարածքի </a:t>
            </a:r>
            <a:r>
              <a:rPr lang="en-US" sz="1500" smtClean="0"/>
              <a:t>վրա:</a:t>
            </a:r>
          </a:p>
          <a:p>
            <a:pPr>
              <a:spcAft>
                <a:spcPts val="600"/>
              </a:spcAft>
            </a:pPr>
            <a:r>
              <a:rPr lang="en-US" sz="1500" smtClean="0"/>
              <a:t>Բնակարանները նախատեսված են վաճառքի և վարձակալության՝ միջին և միջինից ցածր եկամուտ ունեցող ընտանիքների համար:</a:t>
            </a:r>
          </a:p>
          <a:p>
            <a:pPr>
              <a:spcAft>
                <a:spcPts val="600"/>
              </a:spcAft>
            </a:pPr>
            <a:r>
              <a:rPr lang="en-US" sz="1500" smtClean="0"/>
              <a:t>Ծրագիրը մեկնարկել է հոլանդական սոցիալական բնակարանային կազմակերպությունների ֆինանսական աջակցությամբ: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81000" y="152400"/>
            <a:ext cx="8572560" cy="714380"/>
          </a:xfrm>
          <a:prstGeom prst="round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Դիլիջանի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ծրագիրը</a:t>
            </a:r>
            <a:endParaRPr lang="en-US" sz="3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8" descr="121221so1.jpg"/>
          <p:cNvPicPr>
            <a:picLocks noChangeAspect="1"/>
          </p:cNvPicPr>
          <p:nvPr/>
        </p:nvPicPr>
        <p:blipFill>
          <a:blip r:embed="rId2"/>
          <a:srcRect l="5411" b="10104"/>
          <a:stretch>
            <a:fillRect/>
          </a:stretch>
        </p:blipFill>
        <p:spPr bwMode="auto">
          <a:xfrm rot="-395787">
            <a:off x="2600325" y="4926013"/>
            <a:ext cx="314483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IMG_92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3838">
            <a:off x="250825" y="4746625"/>
            <a:ext cx="2405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new renders-20-02-2013_Page_6.jpg"/>
          <p:cNvPicPr>
            <a:picLocks noChangeAspect="1"/>
          </p:cNvPicPr>
          <p:nvPr/>
        </p:nvPicPr>
        <p:blipFill>
          <a:blip r:embed="rId4"/>
          <a:srcRect l="4143"/>
          <a:stretch>
            <a:fillRect/>
          </a:stretch>
        </p:blipFill>
        <p:spPr bwMode="auto">
          <a:xfrm rot="-356643">
            <a:off x="5802313" y="4654550"/>
            <a:ext cx="316865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Photo08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438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257800" cy="53482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1600" i="1" dirty="0" err="1" smtClean="0"/>
              <a:t>Առաջին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էներգախնայող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սոցիալական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բնակարանային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ծրագիրը</a:t>
            </a:r>
            <a:r>
              <a:rPr lang="en-US" sz="1600" i="1" dirty="0" smtClean="0"/>
              <a:t>,  </a:t>
            </a:r>
            <a:r>
              <a:rPr lang="en-US" sz="1600" i="1" dirty="0" err="1" smtClean="0"/>
              <a:t>որը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ներկայացվել</a:t>
            </a:r>
            <a:r>
              <a:rPr lang="en-US" sz="1600" i="1" dirty="0" smtClean="0"/>
              <a:t> է </a:t>
            </a:r>
            <a:r>
              <a:rPr lang="en-US" sz="1600" i="1" dirty="0" err="1" smtClean="0"/>
              <a:t>նաև</a:t>
            </a:r>
            <a:r>
              <a:rPr lang="en-US" sz="1600" i="1" dirty="0" smtClean="0"/>
              <a:t>  ”Solar Decathlon Europe 2014” </a:t>
            </a:r>
            <a:r>
              <a:rPr lang="hy-AM" sz="1600" i="1" dirty="0" smtClean="0"/>
              <a:t>մրցույթի շրջանակներում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pPr marL="274320" indent="-274320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Էներգաարդյունավետ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լուծումներ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են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մշակվել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INOGATE – ESIB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ծրագրի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շրջանակներում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հետևյալ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արդյունքներով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՝</a:t>
            </a:r>
          </a:p>
          <a:p>
            <a:pPr marL="274320" indent="-274320" fontAlgn="auto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Էներգիայի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խնայողություն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՝ 220,361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կՎժ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տարի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Բնակչի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տարեկան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ծախսերի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խնայողություն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՝ 100-150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հազ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դրամ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Բնակելի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տարածքի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ընդլայնում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՝ 13%</a:t>
            </a:r>
          </a:p>
          <a:p>
            <a:pPr marL="274320" indent="-274320" fontAlgn="auto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Ջերմային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պահանջարկը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ջեռուցման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սեզոնին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՝ 80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կՎժ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/1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քմ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(180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կՎժ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/1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քմ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փոխարեն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74320" indent="-274320" fontAlgn="auto">
              <a:spcAft>
                <a:spcPts val="600"/>
              </a:spcAft>
              <a:buFont typeface="Wingdings 3"/>
              <a:buNone/>
              <a:defRPr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1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60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 marL="274320" indent="-274320" fontAlgn="auto">
              <a:spcAft>
                <a:spcPts val="600"/>
              </a:spcAft>
              <a:buFont typeface="Wingdings 3"/>
              <a:buChar char=""/>
              <a:defRPr/>
            </a:pPr>
            <a:endParaRPr lang="en-US" sz="14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81000" y="228600"/>
            <a:ext cx="8572560" cy="714380"/>
          </a:xfrm>
          <a:prstGeom prst="round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Առանձնահատկությունները</a:t>
            </a:r>
            <a:endParaRPr lang="en-US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5" descr="Photo08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108585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95800"/>
            <a:ext cx="23764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/>
          <a:srcRect l="2602" t="6667" r="3741"/>
          <a:stretch>
            <a:fillRect/>
          </a:stretch>
        </p:blipFill>
        <p:spPr bwMode="auto">
          <a:xfrm>
            <a:off x="6248400" y="55626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6"/>
          <a:srcRect l="8812" t="2806" b="50533"/>
          <a:stretch>
            <a:fillRect/>
          </a:stretch>
        </p:blipFill>
        <p:spPr bwMode="auto">
          <a:xfrm>
            <a:off x="2286000" y="4953000"/>
            <a:ext cx="2390775" cy="1419225"/>
          </a:xfrm>
          <a:prstGeom prst="rect">
            <a:avLst/>
          </a:prstGeom>
          <a:noFill/>
          <a:ln w="9525">
            <a:solidFill>
              <a:srgbClr val="CFCDCD"/>
            </a:solidFill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7"/>
          <a:srcRect l="9830" b="59621"/>
          <a:stretch>
            <a:fillRect/>
          </a:stretch>
        </p:blipFill>
        <p:spPr bwMode="auto">
          <a:xfrm>
            <a:off x="228600" y="5397500"/>
            <a:ext cx="22098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5638800" cy="533400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hy-AM" sz="2200" b="1" dirty="0" smtClean="0">
                <a:solidFill>
                  <a:schemeClr val="bg2">
                    <a:lumMod val="25000"/>
                  </a:schemeClr>
                </a:solidFill>
              </a:rPr>
              <a:t>Մ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</a:rPr>
              <a:t>ատչելի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 և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</a:rPr>
              <a:t>որակյալ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</a:rPr>
              <a:t>բնակարաններ</a:t>
            </a: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81000" y="228600"/>
            <a:ext cx="8572560" cy="714380"/>
          </a:xfrm>
          <a:prstGeom prst="round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Առանձնահատկությունները</a:t>
            </a:r>
            <a:endParaRPr lang="en-US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6" descr="Фото00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IMG_98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89585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MG_988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573463"/>
            <a:ext cx="29210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7526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IMG_997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05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62000" y="5638800"/>
            <a:ext cx="5410200" cy="6096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Նոր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և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ապահով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ենթակառուցվածքներ</a:t>
            </a:r>
            <a:endParaRPr lang="en-US" sz="22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381000" y="228600"/>
            <a:ext cx="8572560" cy="714380"/>
          </a:xfrm>
          <a:prstGeom prst="round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Առանձնահատկությունները</a:t>
            </a:r>
            <a:endParaRPr lang="en-US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12" descr="13.jpg"/>
          <p:cNvPicPr>
            <a:picLocks noChangeAspect="1"/>
          </p:cNvPicPr>
          <p:nvPr/>
        </p:nvPicPr>
        <p:blipFill>
          <a:blip r:embed="rId2">
            <a:lum bright="4000" contrast="-22000"/>
          </a:blip>
          <a:srcRect l="2367" t="3452" r="2441" b="10269"/>
          <a:stretch>
            <a:fillRect/>
          </a:stretch>
        </p:blipFill>
        <p:spPr bwMode="auto">
          <a:xfrm>
            <a:off x="6019800" y="14478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" y="1371600"/>
            <a:ext cx="5791200" cy="838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Մշտապես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կառավարվող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և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սպասարկվող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թաղամաս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մասնակցային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սկզբունքով</a:t>
            </a:r>
            <a:endParaRPr lang="en-US" sz="22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2" name="Picture 15" descr="Photo1124.jpg"/>
          <p:cNvPicPr>
            <a:picLocks noChangeAspect="1"/>
          </p:cNvPicPr>
          <p:nvPr/>
        </p:nvPicPr>
        <p:blipFill>
          <a:blip r:embed="rId3"/>
          <a:srcRect t="6451" b="3226"/>
          <a:stretch>
            <a:fillRect/>
          </a:stretch>
        </p:blipFill>
        <p:spPr bwMode="auto">
          <a:xfrm>
            <a:off x="609600" y="4419600"/>
            <a:ext cx="314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IMG_9872.JPG"/>
          <p:cNvPicPr>
            <a:picLocks noChangeAspect="1"/>
          </p:cNvPicPr>
          <p:nvPr/>
        </p:nvPicPr>
        <p:blipFill>
          <a:blip r:embed="rId4"/>
          <a:srcRect r="5128" b="2217"/>
          <a:stretch>
            <a:fillRect/>
          </a:stretch>
        </p:blipFill>
        <p:spPr bwMode="auto">
          <a:xfrm>
            <a:off x="3048000" y="2819400"/>
            <a:ext cx="3548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038600" y="5486400"/>
            <a:ext cx="4419600" cy="609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Բնակության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նոր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մշակույթ</a:t>
            </a:r>
            <a:endParaRPr lang="en-US" sz="22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4.jpg"/>
          <p:cNvPicPr>
            <a:picLocks noChangeAspect="1"/>
          </p:cNvPicPr>
          <p:nvPr/>
        </p:nvPicPr>
        <p:blipFill>
          <a:blip r:embed="rId2"/>
          <a:srcRect b="9142"/>
          <a:stretch>
            <a:fillRect/>
          </a:stretch>
        </p:blipFill>
        <p:spPr bwMode="auto">
          <a:xfrm>
            <a:off x="2514600" y="1905000"/>
            <a:ext cx="4705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SHF\Pictures\ASBA-SHF different events\DSC_0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8431">
            <a:off x="6105525" y="4683125"/>
            <a:ext cx="28130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Համագործակցությունը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Դիլիջանի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քաղաքապետարանի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և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համայնքի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հետ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6" name="Picture 3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7081">
            <a:off x="6350000" y="1560513"/>
            <a:ext cx="255746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_MG_928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642">
            <a:off x="696913" y="4416425"/>
            <a:ext cx="2987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PC20045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77318">
            <a:off x="209550" y="1585913"/>
            <a:ext cx="2598738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4478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Համագործակցության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պայմանագրի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կնքում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և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առաջին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հանդիպում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համայնքի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հետ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ծրագրի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վայրում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78" name="Picture 11" descr="_MG_9403.jpg"/>
          <p:cNvPicPr>
            <a:picLocks noChangeAspect="1"/>
          </p:cNvPicPr>
          <p:nvPr/>
        </p:nvPicPr>
        <p:blipFill>
          <a:blip r:embed="rId2">
            <a:lum bright="4000" contrast="24000"/>
          </a:blip>
          <a:srcRect/>
          <a:stretch>
            <a:fillRect/>
          </a:stretch>
        </p:blipFill>
        <p:spPr bwMode="auto">
          <a:xfrm>
            <a:off x="2362200" y="3581400"/>
            <a:ext cx="47244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IMG_9353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t="6194"/>
          <a:stretch>
            <a:fillRect/>
          </a:stretch>
        </p:blipFill>
        <p:spPr bwMode="auto">
          <a:xfrm rot="324040">
            <a:off x="4994275" y="1971675"/>
            <a:ext cx="372903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_MG_9306.jpg"/>
          <p:cNvPicPr>
            <a:picLocks noChangeAspect="1"/>
          </p:cNvPicPr>
          <p:nvPr/>
        </p:nvPicPr>
        <p:blipFill>
          <a:blip r:embed="rId4">
            <a:lum bright="16000" contrast="8000"/>
          </a:blip>
          <a:srcRect l="7756" t="11539"/>
          <a:stretch>
            <a:fillRect/>
          </a:stretch>
        </p:blipFill>
        <p:spPr bwMode="auto">
          <a:xfrm rot="-383262">
            <a:off x="446088" y="1887538"/>
            <a:ext cx="39481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4031" r="4242"/>
          <a:stretch>
            <a:fillRect/>
          </a:stretch>
        </p:blipFill>
        <p:spPr bwMode="auto">
          <a:xfrm>
            <a:off x="3927475" y="1863725"/>
            <a:ext cx="50133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07" y="152400"/>
            <a:ext cx="8383861" cy="1001696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Նախագծի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նախնական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տարբերակի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քննարկում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քաղաքապետարանում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 t="2631" b="4187"/>
          <a:stretch>
            <a:fillRect/>
          </a:stretch>
        </p:blipFill>
        <p:spPr bwMode="auto">
          <a:xfrm rot="447372">
            <a:off x="584200" y="1438275"/>
            <a:ext cx="33178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6.JPG"/>
          <p:cNvPicPr>
            <a:picLocks noChangeAspect="1"/>
          </p:cNvPicPr>
          <p:nvPr/>
        </p:nvPicPr>
        <p:blipFill>
          <a:blip r:embed="rId4"/>
          <a:srcRect t="10364"/>
          <a:stretch>
            <a:fillRect/>
          </a:stretch>
        </p:blipFill>
        <p:spPr bwMode="auto">
          <a:xfrm rot="-934037">
            <a:off x="1157288" y="3994150"/>
            <a:ext cx="33845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4"/>
          <p:cNvSpPr txBox="1">
            <a:spLocks noChangeArrowheads="1"/>
          </p:cNvSpPr>
          <p:nvPr/>
        </p:nvSpPr>
        <p:spPr bwMode="auto">
          <a:xfrm>
            <a:off x="4876800" y="5907088"/>
            <a:ext cx="381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/>
              <a:t>Նախնական նախագծի հեղինակ՝ Մարտինո Պեդրոցցի, Շվեյցարիա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7302</TotalTime>
  <Words>258</Words>
  <Application>Microsoft Office PowerPoint</Application>
  <PresentationFormat>On-screen Show (4:3)</PresentationFormat>
  <Paragraphs>34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Bookman Old Style</vt:lpstr>
      <vt:lpstr>Gill Sans MT</vt:lpstr>
      <vt:lpstr>Wingdings 3</vt:lpstr>
      <vt:lpstr>Wingdings</vt:lpstr>
      <vt:lpstr>Arial Black</vt:lpstr>
      <vt:lpstr>Calibri</vt:lpstr>
      <vt:lpstr>Origin</vt:lpstr>
      <vt:lpstr>Origin</vt:lpstr>
      <vt:lpstr>Origin</vt:lpstr>
      <vt:lpstr>Origin</vt:lpstr>
      <vt:lpstr>Origin</vt:lpstr>
      <vt:lpstr>Origin</vt:lpstr>
      <vt:lpstr>Origin</vt:lpstr>
      <vt:lpstr>Origin</vt:lpstr>
      <vt:lpstr>Origin</vt:lpstr>
      <vt:lpstr>Origin</vt:lpstr>
      <vt:lpstr> Strategy &amp; Programs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Dilijan project (investment proposal)</dc:title>
  <dc:creator>Ara Nazinyan</dc:creator>
  <cp:lastModifiedBy>n.avetyan</cp:lastModifiedBy>
  <cp:revision>444</cp:revision>
  <cp:lastPrinted>2013-08-09T08:52:29Z</cp:lastPrinted>
  <dcterms:created xsi:type="dcterms:W3CDTF">2013-04-26T11:24:04Z</dcterms:created>
  <dcterms:modified xsi:type="dcterms:W3CDTF">2014-10-28T09:25:14Z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